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1.png" ContentType="image/png"/>
  <Override PartName="/ppt/media/image10.png" ContentType="image/png"/>
  <Override PartName="/ppt/media/image8.png" ContentType="image/png"/>
  <Override PartName="/ppt/media/image9.png" ContentType="image/png"/>
  <Override PartName="/ppt/media/image7.jpeg" ContentType="image/jpe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heme/theme1.xml" ContentType="application/vnd.openxmlformats-officedocument.theme+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_rels/slide1.xml.rels" ContentType="application/vnd.openxmlformats-package.relationships+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30275212" cy="428117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1" name="PlaceHolder 2"/>
          <p:cNvSpPr>
            <a:spLocks noGrp="1"/>
          </p:cNvSpPr>
          <p:nvPr>
            <p:ph type="body"/>
          </p:nvPr>
        </p:nvSpPr>
        <p:spPr>
          <a:xfrm>
            <a:off x="1513440" y="10017720"/>
            <a:ext cx="27247320" cy="11844000"/>
          </a:xfrm>
          <a:prstGeom prst="rect">
            <a:avLst/>
          </a:prstGeom>
        </p:spPr>
        <p:txBody>
          <a:bodyPr lIns="0" rIns="0" tIns="0" bIns="0">
            <a:normAutofit/>
          </a:bodyPr>
          <a:p>
            <a:endParaRPr b="0" lang="en-GB" sz="3200" spc="-1" strike="noStrike">
              <a:latin typeface="Arial"/>
            </a:endParaRPr>
          </a:p>
        </p:txBody>
      </p:sp>
      <p:sp>
        <p:nvSpPr>
          <p:cNvPr id="42" name="PlaceHolder 3"/>
          <p:cNvSpPr>
            <a:spLocks noGrp="1"/>
          </p:cNvSpPr>
          <p:nvPr>
            <p:ph type="body"/>
          </p:nvPr>
        </p:nvSpPr>
        <p:spPr>
          <a:xfrm>
            <a:off x="1513440" y="22987440"/>
            <a:ext cx="2724732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4"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45"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46" name="PlaceHolder 4"/>
          <p:cNvSpPr>
            <a:spLocks noGrp="1"/>
          </p:cNvSpPr>
          <p:nvPr>
            <p:ph type="body"/>
          </p:nvPr>
        </p:nvSpPr>
        <p:spPr>
          <a:xfrm>
            <a:off x="1513440" y="22987440"/>
            <a:ext cx="13296600" cy="11844000"/>
          </a:xfrm>
          <a:prstGeom prst="rect">
            <a:avLst/>
          </a:prstGeom>
        </p:spPr>
        <p:txBody>
          <a:bodyPr lIns="0" rIns="0" tIns="0" bIns="0">
            <a:normAutofit/>
          </a:bodyPr>
          <a:p>
            <a:endParaRPr b="0" lang="en-GB" sz="3200" spc="-1" strike="noStrike">
              <a:latin typeface="Arial"/>
            </a:endParaRPr>
          </a:p>
        </p:txBody>
      </p:sp>
      <p:sp>
        <p:nvSpPr>
          <p:cNvPr id="47" name="PlaceHolder 5"/>
          <p:cNvSpPr>
            <a:spLocks noGrp="1"/>
          </p:cNvSpPr>
          <p:nvPr>
            <p:ph type="body"/>
          </p:nvPr>
        </p:nvSpPr>
        <p:spPr>
          <a:xfrm>
            <a:off x="1547532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49" name="PlaceHolder 2"/>
          <p:cNvSpPr>
            <a:spLocks noGrp="1"/>
          </p:cNvSpPr>
          <p:nvPr>
            <p:ph type="body"/>
          </p:nvPr>
        </p:nvSpPr>
        <p:spPr>
          <a:xfrm>
            <a:off x="1513440" y="10017720"/>
            <a:ext cx="8773560" cy="11844000"/>
          </a:xfrm>
          <a:prstGeom prst="rect">
            <a:avLst/>
          </a:prstGeom>
        </p:spPr>
        <p:txBody>
          <a:bodyPr lIns="0" rIns="0" tIns="0" bIns="0">
            <a:normAutofit/>
          </a:bodyPr>
          <a:p>
            <a:endParaRPr b="0" lang="en-GB" sz="3200" spc="-1" strike="noStrike">
              <a:latin typeface="Arial"/>
            </a:endParaRPr>
          </a:p>
        </p:txBody>
      </p:sp>
      <p:sp>
        <p:nvSpPr>
          <p:cNvPr id="50" name="PlaceHolder 3"/>
          <p:cNvSpPr>
            <a:spLocks noGrp="1"/>
          </p:cNvSpPr>
          <p:nvPr>
            <p:ph type="body"/>
          </p:nvPr>
        </p:nvSpPr>
        <p:spPr>
          <a:xfrm>
            <a:off x="10726200" y="10017720"/>
            <a:ext cx="8773560" cy="11844000"/>
          </a:xfrm>
          <a:prstGeom prst="rect">
            <a:avLst/>
          </a:prstGeom>
        </p:spPr>
        <p:txBody>
          <a:bodyPr lIns="0" rIns="0" tIns="0" bIns="0">
            <a:normAutofit/>
          </a:bodyPr>
          <a:p>
            <a:endParaRPr b="0" lang="en-GB" sz="3200" spc="-1" strike="noStrike">
              <a:latin typeface="Arial"/>
            </a:endParaRPr>
          </a:p>
        </p:txBody>
      </p:sp>
      <p:sp>
        <p:nvSpPr>
          <p:cNvPr id="51" name="PlaceHolder 4"/>
          <p:cNvSpPr>
            <a:spLocks noGrp="1"/>
          </p:cNvSpPr>
          <p:nvPr>
            <p:ph type="body"/>
          </p:nvPr>
        </p:nvSpPr>
        <p:spPr>
          <a:xfrm>
            <a:off x="19938600" y="10017720"/>
            <a:ext cx="8773560" cy="11844000"/>
          </a:xfrm>
          <a:prstGeom prst="rect">
            <a:avLst/>
          </a:prstGeom>
        </p:spPr>
        <p:txBody>
          <a:bodyPr lIns="0" rIns="0" tIns="0" bIns="0">
            <a:normAutofit/>
          </a:bodyPr>
          <a:p>
            <a:endParaRPr b="0" lang="en-GB" sz="3200" spc="-1" strike="noStrike">
              <a:latin typeface="Arial"/>
            </a:endParaRPr>
          </a:p>
        </p:txBody>
      </p:sp>
      <p:sp>
        <p:nvSpPr>
          <p:cNvPr id="52" name="PlaceHolder 5"/>
          <p:cNvSpPr>
            <a:spLocks noGrp="1"/>
          </p:cNvSpPr>
          <p:nvPr>
            <p:ph type="body"/>
          </p:nvPr>
        </p:nvSpPr>
        <p:spPr>
          <a:xfrm>
            <a:off x="1513440" y="22987440"/>
            <a:ext cx="8773560" cy="11844000"/>
          </a:xfrm>
          <a:prstGeom prst="rect">
            <a:avLst/>
          </a:prstGeom>
        </p:spPr>
        <p:txBody>
          <a:bodyPr lIns="0" rIns="0" tIns="0" bIns="0">
            <a:normAutofit/>
          </a:bodyPr>
          <a:p>
            <a:endParaRPr b="0" lang="en-GB" sz="3200" spc="-1" strike="noStrike">
              <a:latin typeface="Arial"/>
            </a:endParaRPr>
          </a:p>
        </p:txBody>
      </p:sp>
      <p:sp>
        <p:nvSpPr>
          <p:cNvPr id="53" name="PlaceHolder 6"/>
          <p:cNvSpPr>
            <a:spLocks noGrp="1"/>
          </p:cNvSpPr>
          <p:nvPr>
            <p:ph type="body"/>
          </p:nvPr>
        </p:nvSpPr>
        <p:spPr>
          <a:xfrm>
            <a:off x="10726200" y="22987440"/>
            <a:ext cx="8773560" cy="11844000"/>
          </a:xfrm>
          <a:prstGeom prst="rect">
            <a:avLst/>
          </a:prstGeom>
        </p:spPr>
        <p:txBody>
          <a:bodyPr lIns="0" rIns="0" tIns="0" bIns="0">
            <a:normAutofit/>
          </a:bodyPr>
          <a:p>
            <a:endParaRPr b="0" lang="en-GB" sz="3200" spc="-1" strike="noStrike">
              <a:latin typeface="Arial"/>
            </a:endParaRPr>
          </a:p>
        </p:txBody>
      </p:sp>
      <p:sp>
        <p:nvSpPr>
          <p:cNvPr id="54" name="PlaceHolder 7"/>
          <p:cNvSpPr>
            <a:spLocks noGrp="1"/>
          </p:cNvSpPr>
          <p:nvPr>
            <p:ph type="body"/>
          </p:nvPr>
        </p:nvSpPr>
        <p:spPr>
          <a:xfrm>
            <a:off x="19938600" y="22987440"/>
            <a:ext cx="877356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0" name="PlaceHolder 2"/>
          <p:cNvSpPr>
            <a:spLocks noGrp="1"/>
          </p:cNvSpPr>
          <p:nvPr>
            <p:ph type="subTitle"/>
          </p:nvPr>
        </p:nvSpPr>
        <p:spPr>
          <a:xfrm>
            <a:off x="1513440" y="10017720"/>
            <a:ext cx="27247320" cy="24830280"/>
          </a:xfrm>
          <a:prstGeom prst="rect">
            <a:avLst/>
          </a:prstGeom>
        </p:spPr>
        <p:txBody>
          <a:bodyPr lIns="0" rIns="0" tIns="0" bIns="0" anchor="ctr"/>
          <a:p>
            <a:pPr algn="ctr"/>
            <a:endParaRPr b="0" lang="en-GB"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2" name="PlaceHolder 2"/>
          <p:cNvSpPr>
            <a:spLocks noGrp="1"/>
          </p:cNvSpPr>
          <p:nvPr>
            <p:ph type="body"/>
          </p:nvPr>
        </p:nvSpPr>
        <p:spPr>
          <a:xfrm>
            <a:off x="1513440" y="10017720"/>
            <a:ext cx="27247320" cy="24830280"/>
          </a:xfrm>
          <a:prstGeom prst="rect">
            <a:avLst/>
          </a:prstGeom>
        </p:spPr>
        <p:txBody>
          <a:bodyPr lIns="0" rIns="0" tIns="0" bIns="0">
            <a:normAutofit/>
          </a:bodyPr>
          <a:p>
            <a:endParaRPr b="0" lang="en-GB"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4" name="PlaceHolder 2"/>
          <p:cNvSpPr>
            <a:spLocks noGrp="1"/>
          </p:cNvSpPr>
          <p:nvPr>
            <p:ph type="body"/>
          </p:nvPr>
        </p:nvSpPr>
        <p:spPr>
          <a:xfrm>
            <a:off x="1513440" y="10017720"/>
            <a:ext cx="13296600" cy="24830280"/>
          </a:xfrm>
          <a:prstGeom prst="rect">
            <a:avLst/>
          </a:prstGeom>
        </p:spPr>
        <p:txBody>
          <a:bodyPr lIns="0" rIns="0" tIns="0" bIns="0">
            <a:normAutofit/>
          </a:bodyPr>
          <a:p>
            <a:endParaRPr b="0" lang="en-GB" sz="3200" spc="-1" strike="noStrike">
              <a:latin typeface="Arial"/>
            </a:endParaRPr>
          </a:p>
        </p:txBody>
      </p:sp>
      <p:sp>
        <p:nvSpPr>
          <p:cNvPr id="25" name="PlaceHolder 3"/>
          <p:cNvSpPr>
            <a:spLocks noGrp="1"/>
          </p:cNvSpPr>
          <p:nvPr>
            <p:ph type="body"/>
          </p:nvPr>
        </p:nvSpPr>
        <p:spPr>
          <a:xfrm>
            <a:off x="15475320" y="10017720"/>
            <a:ext cx="13296600" cy="24830280"/>
          </a:xfrm>
          <a:prstGeom prst="rect">
            <a:avLst/>
          </a:prstGeom>
        </p:spPr>
        <p:txBody>
          <a:bodyPr lIns="0" rIns="0" tIns="0" bIns="0">
            <a:normAutofit/>
          </a:bodyPr>
          <a:p>
            <a:endParaRPr b="0" lang="en-GB"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 name="PlaceHolder 1"/>
          <p:cNvSpPr>
            <a:spLocks noGrp="1"/>
          </p:cNvSpPr>
          <p:nvPr>
            <p:ph type="subTitle"/>
          </p:nvPr>
        </p:nvSpPr>
        <p:spPr>
          <a:xfrm>
            <a:off x="1513440" y="1707840"/>
            <a:ext cx="27247320" cy="33139080"/>
          </a:xfrm>
          <a:prstGeom prst="rect">
            <a:avLst/>
          </a:prstGeom>
        </p:spPr>
        <p:txBody>
          <a:bodyPr lIns="0" rIns="0" tIns="0" bIns="0" anchor="ctr"/>
          <a:p>
            <a:pPr algn="ctr"/>
            <a:endParaRPr b="0" lang="en-GB"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29"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30" name="PlaceHolder 3"/>
          <p:cNvSpPr>
            <a:spLocks noGrp="1"/>
          </p:cNvSpPr>
          <p:nvPr>
            <p:ph type="body"/>
          </p:nvPr>
        </p:nvSpPr>
        <p:spPr>
          <a:xfrm>
            <a:off x="15475320" y="10017720"/>
            <a:ext cx="13296600" cy="24830280"/>
          </a:xfrm>
          <a:prstGeom prst="rect">
            <a:avLst/>
          </a:prstGeom>
        </p:spPr>
        <p:txBody>
          <a:bodyPr lIns="0" rIns="0" tIns="0" bIns="0">
            <a:normAutofit/>
          </a:bodyPr>
          <a:p>
            <a:endParaRPr b="0" lang="en-GB" sz="3200" spc="-1" strike="noStrike">
              <a:latin typeface="Arial"/>
            </a:endParaRPr>
          </a:p>
        </p:txBody>
      </p:sp>
      <p:sp>
        <p:nvSpPr>
          <p:cNvPr id="31" name="PlaceHolder 4"/>
          <p:cNvSpPr>
            <a:spLocks noGrp="1"/>
          </p:cNvSpPr>
          <p:nvPr>
            <p:ph type="body"/>
          </p:nvPr>
        </p:nvSpPr>
        <p:spPr>
          <a:xfrm>
            <a:off x="151344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33" name="PlaceHolder 2"/>
          <p:cNvSpPr>
            <a:spLocks noGrp="1"/>
          </p:cNvSpPr>
          <p:nvPr>
            <p:ph type="body"/>
          </p:nvPr>
        </p:nvSpPr>
        <p:spPr>
          <a:xfrm>
            <a:off x="1513440" y="10017720"/>
            <a:ext cx="13296600" cy="24830280"/>
          </a:xfrm>
          <a:prstGeom prst="rect">
            <a:avLst/>
          </a:prstGeom>
        </p:spPr>
        <p:txBody>
          <a:bodyPr lIns="0" rIns="0" tIns="0" bIns="0">
            <a:normAutofit/>
          </a:bodyPr>
          <a:p>
            <a:endParaRPr b="0" lang="en-GB" sz="3200" spc="-1" strike="noStrike">
              <a:latin typeface="Arial"/>
            </a:endParaRPr>
          </a:p>
        </p:txBody>
      </p:sp>
      <p:sp>
        <p:nvSpPr>
          <p:cNvPr id="34"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35" name="PlaceHolder 4"/>
          <p:cNvSpPr>
            <a:spLocks noGrp="1"/>
          </p:cNvSpPr>
          <p:nvPr>
            <p:ph type="body"/>
          </p:nvPr>
        </p:nvSpPr>
        <p:spPr>
          <a:xfrm>
            <a:off x="15475320" y="22987440"/>
            <a:ext cx="13296600" cy="11844000"/>
          </a:xfrm>
          <a:prstGeom prst="rect">
            <a:avLst/>
          </a:prstGeom>
        </p:spPr>
        <p:txBody>
          <a:bodyPr lIns="0" rIns="0" tIns="0" bIns="0">
            <a:normAutofit/>
          </a:bodyPr>
          <a:p>
            <a:endParaRPr b="0" lang="en-GB"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513440" y="1707840"/>
            <a:ext cx="27247320" cy="7148880"/>
          </a:xfrm>
          <a:prstGeom prst="rect">
            <a:avLst/>
          </a:prstGeom>
        </p:spPr>
        <p:txBody>
          <a:bodyPr lIns="0" rIns="0" tIns="0" bIns="0" anchor="ctr"/>
          <a:p>
            <a:pPr algn="ctr"/>
            <a:endParaRPr b="0" lang="en-GB" sz="4400" spc="-1" strike="noStrike">
              <a:latin typeface="Arial"/>
            </a:endParaRPr>
          </a:p>
        </p:txBody>
      </p:sp>
      <p:sp>
        <p:nvSpPr>
          <p:cNvPr id="37" name="PlaceHolder 2"/>
          <p:cNvSpPr>
            <a:spLocks noGrp="1"/>
          </p:cNvSpPr>
          <p:nvPr>
            <p:ph type="body"/>
          </p:nvPr>
        </p:nvSpPr>
        <p:spPr>
          <a:xfrm>
            <a:off x="1513440" y="10017720"/>
            <a:ext cx="13296600" cy="11844000"/>
          </a:xfrm>
          <a:prstGeom prst="rect">
            <a:avLst/>
          </a:prstGeom>
        </p:spPr>
        <p:txBody>
          <a:bodyPr lIns="0" rIns="0" tIns="0" bIns="0">
            <a:normAutofit/>
          </a:bodyPr>
          <a:p>
            <a:endParaRPr b="0" lang="en-GB" sz="3200" spc="-1" strike="noStrike">
              <a:latin typeface="Arial"/>
            </a:endParaRPr>
          </a:p>
        </p:txBody>
      </p:sp>
      <p:sp>
        <p:nvSpPr>
          <p:cNvPr id="38" name="PlaceHolder 3"/>
          <p:cNvSpPr>
            <a:spLocks noGrp="1"/>
          </p:cNvSpPr>
          <p:nvPr>
            <p:ph type="body"/>
          </p:nvPr>
        </p:nvSpPr>
        <p:spPr>
          <a:xfrm>
            <a:off x="15475320" y="10017720"/>
            <a:ext cx="13296600" cy="11844000"/>
          </a:xfrm>
          <a:prstGeom prst="rect">
            <a:avLst/>
          </a:prstGeom>
        </p:spPr>
        <p:txBody>
          <a:bodyPr lIns="0" rIns="0" tIns="0" bIns="0">
            <a:normAutofit/>
          </a:bodyPr>
          <a:p>
            <a:endParaRPr b="0" lang="en-GB" sz="3200" spc="-1" strike="noStrike">
              <a:latin typeface="Arial"/>
            </a:endParaRPr>
          </a:p>
        </p:txBody>
      </p:sp>
      <p:sp>
        <p:nvSpPr>
          <p:cNvPr id="39" name="PlaceHolder 4"/>
          <p:cNvSpPr>
            <a:spLocks noGrp="1"/>
          </p:cNvSpPr>
          <p:nvPr>
            <p:ph type="body"/>
          </p:nvPr>
        </p:nvSpPr>
        <p:spPr>
          <a:xfrm>
            <a:off x="1513440" y="22987440"/>
            <a:ext cx="27247320" cy="11844000"/>
          </a:xfrm>
          <a:prstGeom prst="rect">
            <a:avLst/>
          </a:prstGeom>
        </p:spPr>
        <p:txBody>
          <a:bodyPr lIns="0" rIns="0" tIns="0" bIns="0">
            <a:normAutofit/>
          </a:bodyPr>
          <a:p>
            <a:endParaRPr b="0" lang="en-GB"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jpeg"/><Relationship Id="rId9" Type="http://schemas.openxmlformats.org/officeDocument/2006/relationships/slideLayout" Target="../slideLayouts/slideLayout1.xml"/><Relationship Id="rId10" Type="http://schemas.openxmlformats.org/officeDocument/2006/relationships/slideLayout" Target="../slideLayouts/slideLayout2.xml"/><Relationship Id="rId11" Type="http://schemas.openxmlformats.org/officeDocument/2006/relationships/slideLayout" Target="../slideLayouts/slideLayout3.xml"/><Relationship Id="rId12" Type="http://schemas.openxmlformats.org/officeDocument/2006/relationships/slideLayout" Target="../slideLayouts/slideLayout4.xml"/><Relationship Id="rId13" Type="http://schemas.openxmlformats.org/officeDocument/2006/relationships/slideLayout" Target="../slideLayouts/slideLayout5.xml"/><Relationship Id="rId14" Type="http://schemas.openxmlformats.org/officeDocument/2006/relationships/slideLayout" Target="../slideLayouts/slideLayout6.xml"/><Relationship Id="rId15" Type="http://schemas.openxmlformats.org/officeDocument/2006/relationships/slideLayout" Target="../slideLayouts/slideLayout7.xml"/><Relationship Id="rId16" Type="http://schemas.openxmlformats.org/officeDocument/2006/relationships/slideLayout" Target="../slideLayouts/slideLayout8.xml"/><Relationship Id="rId17" Type="http://schemas.openxmlformats.org/officeDocument/2006/relationships/slideLayout" Target="../slideLayouts/slideLayout9.xml"/><Relationship Id="rId18" Type="http://schemas.openxmlformats.org/officeDocument/2006/relationships/slideLayout" Target="../slideLayouts/slideLayout10.xml"/><Relationship Id="rId19" Type="http://schemas.openxmlformats.org/officeDocument/2006/relationships/slideLayout" Target="../slideLayouts/slideLayout11.xml"/><Relationship Id="rId20"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flipH="1" rot="10800000">
            <a:off x="30302280" y="40356360"/>
            <a:ext cx="30219840" cy="647280"/>
          </a:xfrm>
          <a:custGeom>
            <a:avLst/>
            <a:gdLst/>
            <a:ahLst/>
            <a:rect l="l" t="t" r="r" b="b"/>
            <a:pathLst>
              <a:path w="8859877" h="766270">
                <a:moveTo>
                  <a:pt x="0" y="0"/>
                </a:moveTo>
                <a:lnTo>
                  <a:pt x="8859877" y="0"/>
                </a:lnTo>
                <a:lnTo>
                  <a:pt x="8859877" y="766007"/>
                </a:lnTo>
                <a:lnTo>
                  <a:pt x="8856836" y="766270"/>
                </a:lnTo>
                <a:lnTo>
                  <a:pt x="0" y="0"/>
                </a:lnTo>
                <a:close/>
              </a:path>
            </a:pathLst>
          </a:custGeom>
          <a:solidFill>
            <a:srgbClr val="238d83"/>
          </a:solidFill>
          <a:ln>
            <a:noFill/>
          </a:ln>
        </p:spPr>
        <p:style>
          <a:lnRef idx="0"/>
          <a:fillRef idx="0"/>
          <a:effectRef idx="0"/>
          <a:fontRef idx="minor"/>
        </p:style>
      </p:sp>
      <p:sp>
        <p:nvSpPr>
          <p:cNvPr id="1" name="CustomShape 2"/>
          <p:cNvSpPr/>
          <p:nvPr/>
        </p:nvSpPr>
        <p:spPr>
          <a:xfrm flipV="1">
            <a:off x="0" y="40241880"/>
            <a:ext cx="30298680" cy="1951200"/>
          </a:xfrm>
          <a:prstGeom prst="rect">
            <a:avLst/>
          </a:prstGeom>
          <a:solidFill>
            <a:srgbClr val="80b415"/>
          </a:solidFill>
          <a:ln>
            <a:solidFill>
              <a:srgbClr val="80b415"/>
            </a:solidFill>
          </a:ln>
        </p:spPr>
        <p:style>
          <a:lnRef idx="2">
            <a:schemeClr val="accent1">
              <a:shade val="50000"/>
            </a:schemeClr>
          </a:lnRef>
          <a:fillRef idx="1">
            <a:schemeClr val="accent1"/>
          </a:fillRef>
          <a:effectRef idx="0">
            <a:schemeClr val="accent1"/>
          </a:effectRef>
          <a:fontRef idx="minor"/>
        </p:style>
      </p:sp>
      <p:pic>
        <p:nvPicPr>
          <p:cNvPr id="2" name="Grafik 6" descr=""/>
          <p:cNvPicPr/>
          <p:nvPr/>
        </p:nvPicPr>
        <p:blipFill>
          <a:blip r:embed="rId2"/>
          <a:stretch/>
        </p:blipFill>
        <p:spPr>
          <a:xfrm>
            <a:off x="806040" y="40412880"/>
            <a:ext cx="3603960" cy="1600200"/>
          </a:xfrm>
          <a:prstGeom prst="rect">
            <a:avLst/>
          </a:prstGeom>
          <a:ln>
            <a:noFill/>
          </a:ln>
        </p:spPr>
      </p:pic>
      <p:pic>
        <p:nvPicPr>
          <p:cNvPr id="3" name="Picture 41" descr=""/>
          <p:cNvPicPr/>
          <p:nvPr/>
        </p:nvPicPr>
        <p:blipFill>
          <a:blip r:embed="rId3"/>
          <a:stretch/>
        </p:blipFill>
        <p:spPr>
          <a:xfrm>
            <a:off x="25000920" y="40752360"/>
            <a:ext cx="467640" cy="437040"/>
          </a:xfrm>
          <a:prstGeom prst="rect">
            <a:avLst/>
          </a:prstGeom>
          <a:ln>
            <a:noFill/>
          </a:ln>
        </p:spPr>
      </p:pic>
      <p:pic>
        <p:nvPicPr>
          <p:cNvPr id="4" name="Picture 42" descr=""/>
          <p:cNvPicPr/>
          <p:nvPr/>
        </p:nvPicPr>
        <p:blipFill>
          <a:blip r:embed="rId4"/>
          <a:stretch/>
        </p:blipFill>
        <p:spPr>
          <a:xfrm>
            <a:off x="24985080" y="41211000"/>
            <a:ext cx="467640" cy="437040"/>
          </a:xfrm>
          <a:prstGeom prst="rect">
            <a:avLst/>
          </a:prstGeom>
          <a:ln>
            <a:noFill/>
          </a:ln>
        </p:spPr>
      </p:pic>
      <p:pic>
        <p:nvPicPr>
          <p:cNvPr id="5" name="Picture 43" descr=""/>
          <p:cNvPicPr/>
          <p:nvPr/>
        </p:nvPicPr>
        <p:blipFill>
          <a:blip r:embed="rId5"/>
          <a:stretch/>
        </p:blipFill>
        <p:spPr>
          <a:xfrm>
            <a:off x="25001640" y="40288320"/>
            <a:ext cx="467640" cy="437040"/>
          </a:xfrm>
          <a:prstGeom prst="rect">
            <a:avLst/>
          </a:prstGeom>
          <a:ln>
            <a:noFill/>
          </a:ln>
        </p:spPr>
      </p:pic>
      <p:pic>
        <p:nvPicPr>
          <p:cNvPr id="6" name="Picture 44" descr=""/>
          <p:cNvPicPr/>
          <p:nvPr/>
        </p:nvPicPr>
        <p:blipFill>
          <a:blip r:embed="rId6"/>
          <a:stretch/>
        </p:blipFill>
        <p:spPr>
          <a:xfrm>
            <a:off x="24984360" y="41656320"/>
            <a:ext cx="467640" cy="437040"/>
          </a:xfrm>
          <a:prstGeom prst="rect">
            <a:avLst/>
          </a:prstGeom>
          <a:ln>
            <a:noFill/>
          </a:ln>
        </p:spPr>
      </p:pic>
      <p:sp>
        <p:nvSpPr>
          <p:cNvPr id="7" name="CustomShape 3"/>
          <p:cNvSpPr/>
          <p:nvPr/>
        </p:nvSpPr>
        <p:spPr>
          <a:xfrm>
            <a:off x="25561800" y="40151160"/>
            <a:ext cx="3988080" cy="57852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7" strike="noStrike">
                <a:solidFill>
                  <a:srgbClr val="ffffff"/>
                </a:solidFill>
                <a:latin typeface="Raleway"/>
                <a:ea typeface="DejaVu Sans"/>
              </a:rPr>
              <a:t>@FACEITArctic</a:t>
            </a:r>
            <a:endParaRPr b="0" lang="en-GB" sz="2000" spc="-1" strike="noStrike">
              <a:latin typeface="Arial"/>
            </a:endParaRPr>
          </a:p>
        </p:txBody>
      </p:sp>
      <p:sp>
        <p:nvSpPr>
          <p:cNvPr id="8" name="CustomShape 4"/>
          <p:cNvSpPr/>
          <p:nvPr/>
        </p:nvSpPr>
        <p:spPr>
          <a:xfrm>
            <a:off x="25561800" y="40608720"/>
            <a:ext cx="3988080" cy="57852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7" strike="noStrike">
                <a:solidFill>
                  <a:srgbClr val="ffffff"/>
                </a:solidFill>
                <a:latin typeface="Raleway"/>
                <a:ea typeface="DejaVu Sans"/>
              </a:rPr>
              <a:t>@FACEITArctic</a:t>
            </a:r>
            <a:endParaRPr b="0" lang="en-GB" sz="2000" spc="-1" strike="noStrike">
              <a:latin typeface="Arial"/>
            </a:endParaRPr>
          </a:p>
        </p:txBody>
      </p:sp>
      <p:sp>
        <p:nvSpPr>
          <p:cNvPr id="9" name="CustomShape 5"/>
          <p:cNvSpPr/>
          <p:nvPr/>
        </p:nvSpPr>
        <p:spPr>
          <a:xfrm>
            <a:off x="25561800" y="41069160"/>
            <a:ext cx="3988080" cy="57852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7" strike="noStrike">
                <a:solidFill>
                  <a:srgbClr val="ffffff"/>
                </a:solidFill>
                <a:latin typeface="Raleway"/>
                <a:ea typeface="DejaVu Sans"/>
              </a:rPr>
              <a:t>@face_it_arctic</a:t>
            </a:r>
            <a:endParaRPr b="0" lang="en-GB" sz="2000" spc="-1" strike="noStrike">
              <a:latin typeface="Arial"/>
            </a:endParaRPr>
          </a:p>
        </p:txBody>
      </p:sp>
      <p:sp>
        <p:nvSpPr>
          <p:cNvPr id="10" name="CustomShape 6"/>
          <p:cNvSpPr/>
          <p:nvPr/>
        </p:nvSpPr>
        <p:spPr>
          <a:xfrm>
            <a:off x="25561800" y="41531400"/>
            <a:ext cx="3988080" cy="578520"/>
          </a:xfrm>
          <a:prstGeom prst="rect">
            <a:avLst/>
          </a:prstGeom>
          <a:noFill/>
          <a:ln>
            <a:noFill/>
          </a:ln>
        </p:spPr>
        <p:style>
          <a:lnRef idx="0"/>
          <a:fillRef idx="0"/>
          <a:effectRef idx="0"/>
          <a:fontRef idx="minor"/>
        </p:style>
        <p:txBody>
          <a:bodyPr lIns="122040" rIns="122040" tIns="60840" bIns="60840"/>
          <a:p>
            <a:pPr>
              <a:lnSpc>
                <a:spcPct val="150000"/>
              </a:lnSpc>
            </a:pPr>
            <a:r>
              <a:rPr b="0" lang="en-GB" sz="2000" spc="287" strike="noStrike">
                <a:solidFill>
                  <a:srgbClr val="ffffff"/>
                </a:solidFill>
                <a:latin typeface="Raleway"/>
                <a:ea typeface="DejaVu Sans"/>
              </a:rPr>
              <a:t>@The FACE-IT Project</a:t>
            </a:r>
            <a:endParaRPr b="0" lang="en-GB" sz="2000" spc="-1" strike="noStrike">
              <a:latin typeface="Arial"/>
            </a:endParaRPr>
          </a:p>
        </p:txBody>
      </p:sp>
      <p:sp>
        <p:nvSpPr>
          <p:cNvPr id="11" name="CustomShape 7"/>
          <p:cNvSpPr/>
          <p:nvPr/>
        </p:nvSpPr>
        <p:spPr>
          <a:xfrm>
            <a:off x="23665680" y="42049800"/>
            <a:ext cx="5909040" cy="761040"/>
          </a:xfrm>
          <a:prstGeom prst="rect">
            <a:avLst/>
          </a:prstGeom>
          <a:noFill/>
          <a:ln>
            <a:noFill/>
          </a:ln>
        </p:spPr>
        <p:style>
          <a:lnRef idx="0"/>
          <a:fillRef idx="0"/>
          <a:effectRef idx="0"/>
          <a:fontRef idx="minor"/>
        </p:style>
        <p:txBody>
          <a:bodyPr lIns="122040" rIns="122040" tIns="60840" bIns="60840"/>
          <a:p>
            <a:pPr algn="r">
              <a:lnSpc>
                <a:spcPct val="150000"/>
              </a:lnSpc>
            </a:pPr>
            <a:r>
              <a:rPr b="1" lang="en-GB" sz="2800" spc="287" strike="noStrike">
                <a:solidFill>
                  <a:srgbClr val="007784"/>
                </a:solidFill>
                <a:latin typeface="Raleway"/>
                <a:ea typeface="DejaVu Sans"/>
              </a:rPr>
              <a:t>www.face-it-project.eu</a:t>
            </a:r>
            <a:endParaRPr b="0" lang="en-GB" sz="2800" spc="-1" strike="noStrike">
              <a:latin typeface="Arial"/>
            </a:endParaRPr>
          </a:p>
        </p:txBody>
      </p:sp>
      <p:grpSp>
        <p:nvGrpSpPr>
          <p:cNvPr id="12" name="Group 8"/>
          <p:cNvGrpSpPr/>
          <p:nvPr/>
        </p:nvGrpSpPr>
        <p:grpSpPr>
          <a:xfrm>
            <a:off x="10756440" y="40476960"/>
            <a:ext cx="8760600" cy="1827000"/>
            <a:chOff x="10756440" y="40476960"/>
            <a:chExt cx="8760600" cy="1827000"/>
          </a:xfrm>
        </p:grpSpPr>
        <p:pic>
          <p:nvPicPr>
            <p:cNvPr id="13" name="Grafik 13" descr=""/>
            <p:cNvPicPr/>
            <p:nvPr/>
          </p:nvPicPr>
          <p:blipFill>
            <a:blip r:embed="rId7"/>
            <a:stretch/>
          </p:blipFill>
          <p:spPr>
            <a:xfrm>
              <a:off x="18025560" y="40476960"/>
              <a:ext cx="1491480" cy="1491840"/>
            </a:xfrm>
            <a:prstGeom prst="rect">
              <a:avLst/>
            </a:prstGeom>
            <a:ln>
              <a:noFill/>
            </a:ln>
          </p:spPr>
        </p:pic>
        <p:pic>
          <p:nvPicPr>
            <p:cNvPr id="14" name="Grafik 4" descr=""/>
            <p:cNvPicPr/>
            <p:nvPr/>
          </p:nvPicPr>
          <p:blipFill>
            <a:blip r:embed="rId8"/>
            <a:stretch/>
          </p:blipFill>
          <p:spPr>
            <a:xfrm>
              <a:off x="10756440" y="40620600"/>
              <a:ext cx="1799280" cy="1199880"/>
            </a:xfrm>
            <a:prstGeom prst="rect">
              <a:avLst/>
            </a:prstGeom>
            <a:ln>
              <a:noFill/>
            </a:ln>
          </p:spPr>
        </p:pic>
        <p:sp>
          <p:nvSpPr>
            <p:cNvPr id="15" name="CustomShape 9"/>
            <p:cNvSpPr/>
            <p:nvPr/>
          </p:nvSpPr>
          <p:spPr>
            <a:xfrm>
              <a:off x="12845520" y="40551120"/>
              <a:ext cx="4890600" cy="1752840"/>
            </a:xfrm>
            <a:prstGeom prst="rect">
              <a:avLst/>
            </a:prstGeom>
            <a:noFill/>
            <a:ln>
              <a:noFill/>
            </a:ln>
          </p:spPr>
          <p:style>
            <a:lnRef idx="0"/>
            <a:fillRef idx="0"/>
            <a:effectRef idx="0"/>
            <a:fontRef idx="minor"/>
          </p:style>
          <p:txBody>
            <a:bodyPr lIns="90000" rIns="90000" tIns="45000" bIns="45000"/>
            <a:p>
              <a:pPr algn="just">
                <a:lnSpc>
                  <a:spcPct val="104000"/>
                </a:lnSpc>
              </a:pPr>
              <a:r>
                <a:rPr b="1" lang="en-GB" sz="2100" spc="-1" strike="noStrike">
                  <a:solidFill>
                    <a:srgbClr val="ffffff"/>
                  </a:solidFill>
                  <a:latin typeface="raleway"/>
                  <a:ea typeface="DejaVu Sans"/>
                </a:rPr>
                <a:t>FACE-IT has received funding from the European Union’s Horizon 2020 research and innovation programme under grant agreement No 869154.</a:t>
              </a:r>
              <a:endParaRPr b="0" lang="en-GB" sz="2100" spc="-1" strike="noStrike">
                <a:latin typeface="Arial"/>
              </a:endParaRPr>
            </a:p>
          </p:txBody>
        </p:sp>
      </p:grpSp>
      <p:sp>
        <p:nvSpPr>
          <p:cNvPr id="16" name="CustomShape 10"/>
          <p:cNvSpPr/>
          <p:nvPr/>
        </p:nvSpPr>
        <p:spPr>
          <a:xfrm>
            <a:off x="0" y="0"/>
            <a:ext cx="30273480" cy="5398200"/>
          </a:xfrm>
          <a:prstGeom prst="rect">
            <a:avLst/>
          </a:prstGeom>
          <a:solidFill>
            <a:srgbClr val="238d83"/>
          </a:solidFill>
          <a:ln>
            <a:solidFill>
              <a:srgbClr val="238d83"/>
            </a:solidFill>
          </a:ln>
        </p:spPr>
        <p:style>
          <a:lnRef idx="2">
            <a:schemeClr val="accent1">
              <a:shade val="50000"/>
            </a:schemeClr>
          </a:lnRef>
          <a:fillRef idx="1">
            <a:schemeClr val="accent1"/>
          </a:fillRef>
          <a:effectRef idx="0">
            <a:schemeClr val="accent1"/>
          </a:effectRef>
          <a:fontRef idx="minor"/>
        </p:style>
      </p:sp>
      <p:sp>
        <p:nvSpPr>
          <p:cNvPr id="17" name="PlaceHolder 11"/>
          <p:cNvSpPr>
            <a:spLocks noGrp="1"/>
          </p:cNvSpPr>
          <p:nvPr>
            <p:ph type="title"/>
          </p:nvPr>
        </p:nvSpPr>
        <p:spPr>
          <a:xfrm>
            <a:off x="1513440" y="1707840"/>
            <a:ext cx="27247320" cy="7148880"/>
          </a:xfrm>
          <a:prstGeom prst="rect">
            <a:avLst/>
          </a:prstGeom>
        </p:spPr>
        <p:txBody>
          <a:bodyPr lIns="0" rIns="0" tIns="0" bIns="0" anchor="ctr"/>
          <a:p>
            <a:pPr algn="ctr"/>
            <a:r>
              <a:rPr b="0" lang="en-GB" sz="4400" spc="-1" strike="noStrike">
                <a:latin typeface="Arial"/>
              </a:rPr>
              <a:t>Click to edit the title text format</a:t>
            </a:r>
            <a:endParaRPr b="0" lang="en-GB" sz="4400" spc="-1" strike="noStrike">
              <a:latin typeface="Arial"/>
            </a:endParaRPr>
          </a:p>
        </p:txBody>
      </p:sp>
      <p:sp>
        <p:nvSpPr>
          <p:cNvPr id="18" name="PlaceHolder 12"/>
          <p:cNvSpPr>
            <a:spLocks noGrp="1"/>
          </p:cNvSpPr>
          <p:nvPr>
            <p:ph type="body"/>
          </p:nvPr>
        </p:nvSpPr>
        <p:spPr>
          <a:xfrm>
            <a:off x="1513440" y="10017720"/>
            <a:ext cx="27247320" cy="24830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9"/>
    <p:sldLayoutId id="2147483650" r:id="rId10"/>
    <p:sldLayoutId id="2147483651" r:id="rId11"/>
    <p:sldLayoutId id="2147483652" r:id="rId12"/>
    <p:sldLayoutId id="2147483653" r:id="rId13"/>
    <p:sldLayoutId id="2147483654" r:id="rId14"/>
    <p:sldLayoutId id="2147483655" r:id="rId15"/>
    <p:sldLayoutId id="2147483656" r:id="rId16"/>
    <p:sldLayoutId id="2147483657" r:id="rId17"/>
    <p:sldLayoutId id="2147483658" r:id="rId18"/>
    <p:sldLayoutId id="2147483659" r:id="rId19"/>
    <p:sldLayoutId id="2147483660" r:id="rId20"/>
  </p:sldLayoutIdLst>
</p:sldMaster>
</file>

<file path=ppt/slides/_rels/slide1.xml.rels><?xml version="1.0" encoding="UTF-8"?>
<Relationships xmlns="http://schemas.openxmlformats.org/package/2006/relationships"><Relationship Id="rId1" Type="http://schemas.openxmlformats.org/officeDocument/2006/relationships/hyperlink" Target="https://doi.org/10.3390/rs14205180" TargetMode="Externa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hyperlink" Target="https://doi.org/10.5194/essd-12-1697-2020" TargetMode="External"/><Relationship Id="rId7"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CustomShape 1"/>
          <p:cNvSpPr/>
          <p:nvPr/>
        </p:nvSpPr>
        <p:spPr>
          <a:xfrm>
            <a:off x="1143000" y="958320"/>
            <a:ext cx="28089000" cy="2940480"/>
          </a:xfrm>
          <a:prstGeom prst="rect">
            <a:avLst/>
          </a:prstGeom>
          <a:noFill/>
          <a:ln>
            <a:noFill/>
          </a:ln>
        </p:spPr>
        <p:style>
          <a:lnRef idx="0"/>
          <a:fillRef idx="0"/>
          <a:effectRef idx="0"/>
          <a:fontRef idx="minor"/>
        </p:style>
        <p:txBody>
          <a:bodyPr lIns="90000" rIns="90000" tIns="45000" bIns="45000" anchor="ctr">
            <a:normAutofit/>
          </a:bodyPr>
          <a:p>
            <a:pPr>
              <a:lnSpc>
                <a:spcPct val="120000"/>
              </a:lnSpc>
            </a:pPr>
            <a:r>
              <a:rPr b="1" lang="en-GB" sz="8800" spc="-1" strike="noStrike">
                <a:solidFill>
                  <a:srgbClr val="ffffff"/>
                </a:solidFill>
                <a:latin typeface="Raleway"/>
                <a:ea typeface="DejaVu Sans"/>
              </a:rPr>
              <a:t>FjordLight</a:t>
            </a:r>
            <a:endParaRPr b="0" lang="en-GB" sz="8800" spc="-1" strike="noStrike">
              <a:latin typeface="Arial"/>
            </a:endParaRPr>
          </a:p>
          <a:p>
            <a:pPr>
              <a:lnSpc>
                <a:spcPct val="120000"/>
              </a:lnSpc>
            </a:pPr>
            <a:r>
              <a:rPr b="0" i="1" lang="en-GB" sz="5400" spc="-1" strike="noStrike">
                <a:solidFill>
                  <a:srgbClr val="ffffff"/>
                </a:solidFill>
                <a:latin typeface="Raleway"/>
                <a:ea typeface="DejaVu Sans"/>
              </a:rPr>
              <a:t>A bottom light dataset for the FACE-IT study sites</a:t>
            </a:r>
            <a:endParaRPr b="0" lang="en-GB" sz="5400" spc="-1" strike="noStrike">
              <a:latin typeface="Arial"/>
            </a:endParaRPr>
          </a:p>
        </p:txBody>
      </p:sp>
      <p:sp>
        <p:nvSpPr>
          <p:cNvPr id="56" name="CustomShape 2"/>
          <p:cNvSpPr/>
          <p:nvPr/>
        </p:nvSpPr>
        <p:spPr>
          <a:xfrm>
            <a:off x="1143000" y="4218120"/>
            <a:ext cx="26110440" cy="1177560"/>
          </a:xfrm>
          <a:prstGeom prst="rect">
            <a:avLst/>
          </a:prstGeom>
          <a:noFill/>
          <a:ln>
            <a:noFill/>
          </a:ln>
        </p:spPr>
        <p:style>
          <a:lnRef idx="0"/>
          <a:fillRef idx="0"/>
          <a:effectRef idx="0"/>
          <a:fontRef idx="minor"/>
        </p:style>
        <p:txBody>
          <a:bodyPr lIns="90000" rIns="90000" tIns="45000" bIns="45000">
            <a:normAutofit/>
          </a:bodyPr>
          <a:p>
            <a:pPr>
              <a:lnSpc>
                <a:spcPct val="120000"/>
              </a:lnSpc>
            </a:pPr>
            <a:r>
              <a:rPr b="0" lang="en-GB" sz="3200" spc="-1" strike="noStrike">
                <a:solidFill>
                  <a:srgbClr val="ffffff"/>
                </a:solidFill>
                <a:latin typeface="Raleway"/>
                <a:ea typeface="DejaVu Sans"/>
              </a:rPr>
              <a:t>Robert Schlegel</a:t>
            </a:r>
            <a:r>
              <a:rPr b="0" lang="en-GB" sz="3200" spc="-1" strike="noStrike" baseline="101000">
                <a:solidFill>
                  <a:srgbClr val="ffffff"/>
                </a:solidFill>
                <a:latin typeface="Raleway"/>
                <a:ea typeface="DejaVu Sans"/>
              </a:rPr>
              <a:t>1</a:t>
            </a:r>
            <a:r>
              <a:rPr b="0" lang="en-GB" sz="3200" spc="-1" strike="noStrike">
                <a:solidFill>
                  <a:srgbClr val="ffffff"/>
                </a:solidFill>
                <a:latin typeface="Raleway"/>
                <a:ea typeface="DejaVu Sans"/>
              </a:rPr>
              <a:t>, Bernard Gentili</a:t>
            </a:r>
            <a:r>
              <a:rPr b="0" lang="en-GB" sz="3200" spc="-1" strike="noStrike" baseline="101000">
                <a:solidFill>
                  <a:srgbClr val="ffffff"/>
                </a:solidFill>
                <a:latin typeface="Raleway"/>
                <a:ea typeface="DejaVu Sans"/>
              </a:rPr>
              <a:t>1</a:t>
            </a:r>
            <a:r>
              <a:rPr b="0" lang="en-GB" sz="3200" spc="-1" strike="noStrike">
                <a:solidFill>
                  <a:srgbClr val="ffffff"/>
                </a:solidFill>
                <a:latin typeface="Raleway"/>
                <a:ea typeface="DejaVu Sans"/>
              </a:rPr>
              <a:t>, Jean-Pierre Gattuso</a:t>
            </a:r>
            <a:r>
              <a:rPr b="0" lang="en-GB" sz="3200" spc="-1" strike="noStrike" baseline="101000">
                <a:solidFill>
                  <a:srgbClr val="ffffff"/>
                </a:solidFill>
                <a:latin typeface="Raleway"/>
                <a:ea typeface="DejaVu Sans"/>
              </a:rPr>
              <a:t>1,2</a:t>
            </a:r>
            <a:endParaRPr b="0" lang="en-GB" sz="3200" spc="-1" strike="noStrike">
              <a:latin typeface="Arial"/>
            </a:endParaRPr>
          </a:p>
        </p:txBody>
      </p:sp>
      <p:sp>
        <p:nvSpPr>
          <p:cNvPr id="57" name="CustomShape 3"/>
          <p:cNvSpPr/>
          <p:nvPr/>
        </p:nvSpPr>
        <p:spPr>
          <a:xfrm>
            <a:off x="1143000" y="8658360"/>
            <a:ext cx="12958200" cy="1085328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0" lang="en-GB" sz="3200" spc="-1" strike="noStrike">
                <a:solidFill>
                  <a:srgbClr val="000000"/>
                </a:solidFill>
                <a:latin typeface="Raleway"/>
                <a:ea typeface="DejaVu Sans"/>
              </a:rPr>
              <a:t>There is a known lack of data explaining the light conditions within Arctic fjords. While some data do exist, they are naturally limited in time and space due to the difficulty of installing underwater devices, maintaining them, and ultimately retrieving the data. In order to address this issue the </a:t>
            </a:r>
            <a:r>
              <a:rPr b="1" lang="en-GB" sz="3200" spc="-1" strike="noStrike">
                <a:solidFill>
                  <a:srgbClr val="000000"/>
                </a:solidFill>
                <a:latin typeface="Raleway"/>
                <a:ea typeface="DejaVu Sans"/>
              </a:rPr>
              <a:t>FjordLight</a:t>
            </a:r>
            <a:r>
              <a:rPr b="0" lang="en-GB" sz="3200" spc="-1" strike="noStrike">
                <a:solidFill>
                  <a:srgbClr val="000000"/>
                </a:solidFill>
                <a:latin typeface="Raleway"/>
                <a:ea typeface="DejaVu Sans"/>
              </a:rPr>
              <a:t> dataset was created (</a:t>
            </a:r>
            <a:r>
              <a:rPr b="0" i="1" lang="en-GB" sz="3200" spc="-1" strike="noStrike">
                <a:solidFill>
                  <a:srgbClr val="000000"/>
                </a:solidFill>
                <a:latin typeface="Raleway"/>
                <a:ea typeface="DejaVu Sans"/>
              </a:rPr>
              <a:t>Fig 1</a:t>
            </a:r>
            <a:r>
              <a:rPr b="0" lang="en-GB" sz="3200" spc="-1" strike="noStrike">
                <a:solidFill>
                  <a:srgbClr val="000000"/>
                </a:solidFill>
                <a:latin typeface="Raleway"/>
                <a:ea typeface="DejaVu Sans"/>
              </a:rPr>
              <a:t>). This dataset contains surface PAR (photosynthetically available radiation;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the extinction coefficient of PAR through the water column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and PAR at the seafloor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from 2003-2022 for the months of March to October. It also provides the </a:t>
            </a:r>
            <a:r>
              <a:rPr b="0" i="1" lang="en-GB" sz="3200" spc="-1" strike="noStrike">
                <a:solidFill>
                  <a:srgbClr val="000000"/>
                </a:solidFill>
                <a:latin typeface="Raleway"/>
                <a:ea typeface="DejaVu Sans"/>
              </a:rPr>
              <a:t>P</a:t>
            </a:r>
            <a:r>
              <a:rPr b="0" lang="en-GB" sz="3200" spc="-1" strike="noStrike">
                <a:solidFill>
                  <a:srgbClr val="000000"/>
                </a:solidFill>
                <a:latin typeface="Raleway"/>
                <a:ea typeface="DejaVu Sans"/>
              </a:rPr>
              <a:t>-functions for the coastal (200 m) and shallow (50 m) portions of the fjords, which show the proportion of the seafloor receiving at least a certain amount of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a:t>
            </a:r>
            <a:r>
              <a:rPr b="0" lang="en-GB" sz="3200" spc="-1" strike="noStrike">
                <a:solidFill>
                  <a:srgbClr val="000000"/>
                </a:solidFill>
                <a:latin typeface="Raleway"/>
                <a:ea typeface="DejaVu Sans"/>
              </a:rPr>
              <a:t>(e.g. Gattuso et al. 2020).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and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are available as global averages, monthly climatologies (e.g. 8 total values), and annual mean values (</a:t>
            </a:r>
            <a:r>
              <a:rPr b="0" i="1" lang="en-GB" sz="3200" spc="-1" strike="noStrike">
                <a:solidFill>
                  <a:srgbClr val="000000"/>
                </a:solidFill>
                <a:latin typeface="Raleway"/>
                <a:ea typeface="DejaVu Sans"/>
              </a:rPr>
              <a:t>Fig 2</a:t>
            </a:r>
            <a:r>
              <a:rPr b="0" lang="en-GB" sz="3200" spc="-1" strike="noStrike">
                <a:solidFill>
                  <a:srgbClr val="000000"/>
                </a:solidFill>
                <a:latin typeface="Raleway"/>
                <a:ea typeface="DejaVu Sans"/>
              </a:rPr>
              <a:t>). All of these values are provided for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as well as time series of monthly averages from 2003-2022 (</a:t>
            </a:r>
            <a:r>
              <a:rPr b="0" i="1" lang="en-GB" sz="3200" spc="-1" strike="noStrike">
                <a:solidFill>
                  <a:srgbClr val="000000"/>
                </a:solidFill>
                <a:latin typeface="Raleway"/>
                <a:ea typeface="DejaVu Sans"/>
              </a:rPr>
              <a:t>Fig 3</a:t>
            </a:r>
            <a:r>
              <a:rPr b="0" lang="en-GB" sz="3200" spc="-1" strike="noStrike">
                <a:solidFill>
                  <a:srgbClr val="000000"/>
                </a:solidFill>
                <a:latin typeface="Raleway"/>
                <a:ea typeface="DejaVu Sans"/>
              </a:rPr>
              <a:t>).</a:t>
            </a:r>
            <a:endParaRPr b="0" lang="en-GB" sz="3200" spc="-1" strike="noStrike">
              <a:latin typeface="Arial"/>
            </a:endParaRPr>
          </a:p>
        </p:txBody>
      </p:sp>
      <p:sp>
        <p:nvSpPr>
          <p:cNvPr id="58" name="CustomShape 4"/>
          <p:cNvSpPr/>
          <p:nvPr/>
        </p:nvSpPr>
        <p:spPr>
          <a:xfrm>
            <a:off x="10639800" y="37549440"/>
            <a:ext cx="8998200" cy="2442600"/>
          </a:xfrm>
          <a:prstGeom prst="rect">
            <a:avLst/>
          </a:prstGeom>
          <a:noFill/>
          <a:ln>
            <a:noFill/>
          </a:ln>
        </p:spPr>
        <p:style>
          <a:lnRef idx="0"/>
          <a:fillRef idx="0"/>
          <a:effectRef idx="0"/>
          <a:fontRef idx="minor"/>
        </p:style>
        <p:txBody>
          <a:bodyPr lIns="90000" rIns="90000" tIns="45000" bIns="45000">
            <a:normAutofit/>
          </a:bodyPr>
          <a:p>
            <a:pPr>
              <a:lnSpc>
                <a:spcPct val="120000"/>
              </a:lnSpc>
            </a:pPr>
            <a:r>
              <a:rPr b="1" lang="en-GB" sz="2800" spc="-1" strike="noStrike">
                <a:solidFill>
                  <a:srgbClr val="007784"/>
                </a:solidFill>
                <a:latin typeface="Raleway"/>
                <a:ea typeface="DejaVu Sans"/>
              </a:rPr>
              <a:t>References</a:t>
            </a:r>
            <a:endParaRPr b="0" lang="en-GB" sz="2800" spc="-1" strike="noStrike">
              <a:latin typeface="Arial"/>
            </a:endParaRPr>
          </a:p>
          <a:p>
            <a:pPr>
              <a:lnSpc>
                <a:spcPct val="120000"/>
              </a:lnSpc>
            </a:pPr>
            <a:r>
              <a:rPr b="1" lang="en-GB" sz="2800" spc="-1" strike="noStrike">
                <a:solidFill>
                  <a:srgbClr val="007784"/>
                </a:solidFill>
                <a:latin typeface="Raleway"/>
                <a:ea typeface="DejaVu Sans"/>
              </a:rPr>
              <a:t>- Singh, R. K., Vader, A., Mundy, C. J., Søreide, J. E., Iken, K., Dunton, K. H., Castro de la Guardia, L., Sejr, M. K., &amp; Bélanger, S. (2022). Satellite-Derived Photosynthetically Available Radiation at the Coastal Arctic Seafloor. Remote Sensing, 14(20), Article 20. </a:t>
            </a:r>
            <a:r>
              <a:rPr b="1" lang="en-GB" sz="2800" spc="-1" strike="noStrike" u="sng">
                <a:solidFill>
                  <a:srgbClr val="0563c1"/>
                </a:solidFill>
                <a:uFillTx/>
                <a:latin typeface="Raleway"/>
                <a:ea typeface="DejaVu Sans"/>
                <a:hlinkClick r:id="rId1"/>
              </a:rPr>
              <a:t>https://doi.org/10.3390/rs14205180</a:t>
            </a:r>
            <a:endParaRPr b="0" lang="en-GB" sz="2800" spc="-1" strike="noStrike">
              <a:latin typeface="Arial"/>
            </a:endParaRPr>
          </a:p>
          <a:p>
            <a:pPr>
              <a:lnSpc>
                <a:spcPct val="120000"/>
              </a:lnSpc>
            </a:pPr>
            <a:endParaRPr b="0" lang="en-GB" sz="2800" spc="-1" strike="noStrike">
              <a:latin typeface="Arial"/>
            </a:endParaRPr>
          </a:p>
        </p:txBody>
      </p:sp>
      <p:sp>
        <p:nvSpPr>
          <p:cNvPr id="59" name="CustomShape 5"/>
          <p:cNvSpPr/>
          <p:nvPr/>
        </p:nvSpPr>
        <p:spPr>
          <a:xfrm>
            <a:off x="1143000" y="7665480"/>
            <a:ext cx="12961080" cy="1268280"/>
          </a:xfrm>
          <a:prstGeom prst="rect">
            <a:avLst/>
          </a:prstGeom>
          <a:noFill/>
          <a:ln>
            <a:noFill/>
          </a:ln>
        </p:spPr>
        <p:style>
          <a:lnRef idx="0"/>
          <a:fillRef idx="0"/>
          <a:effectRef idx="0"/>
          <a:fontRef idx="minor"/>
        </p:style>
        <p:txBody>
          <a:bodyPr lIns="90000" rIns="90000" tIns="45000" bIns="45000">
            <a:normAutofit/>
          </a:bodyPr>
          <a:p>
            <a:pPr>
              <a:lnSpc>
                <a:spcPct val="90000"/>
              </a:lnSpc>
            </a:pPr>
            <a:r>
              <a:rPr b="0" lang="en-GB" sz="5400" spc="-1" strike="noStrike">
                <a:solidFill>
                  <a:srgbClr val="238d83"/>
                </a:solidFill>
                <a:latin typeface="Raleway"/>
                <a:ea typeface="DejaVu Sans"/>
              </a:rPr>
              <a:t>Summary</a:t>
            </a:r>
            <a:endParaRPr b="0" lang="en-GB" sz="5400" spc="-1" strike="noStrike">
              <a:latin typeface="Arial"/>
            </a:endParaRPr>
          </a:p>
        </p:txBody>
      </p:sp>
      <p:sp>
        <p:nvSpPr>
          <p:cNvPr id="60" name="CustomShape 6"/>
          <p:cNvSpPr/>
          <p:nvPr/>
        </p:nvSpPr>
        <p:spPr>
          <a:xfrm>
            <a:off x="15696000" y="30552480"/>
            <a:ext cx="12958560" cy="708336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0" lang="en-GB" sz="3200" spc="-1" strike="noStrike">
                <a:solidFill>
                  <a:srgbClr val="000000"/>
                </a:solidFill>
                <a:latin typeface="Raleway"/>
                <a:ea typeface="DejaVu Sans"/>
              </a:rPr>
              <a:t>The  dataset presented here is created from retrievals of the visual surface of the ocean using MODIS-Aqua Level-1A (L1A), which is then processed to Level-2 via SeaDAS v8. From this, the algorithm from Singh et al. (2022) is used to determine PAR(0</a:t>
            </a:r>
            <a:r>
              <a:rPr b="0" lang="en-GB" sz="3200" spc="-1" strike="noStrike" baseline="101000">
                <a:solidFill>
                  <a:srgbClr val="000000"/>
                </a:solidFill>
                <a:latin typeface="Raleway"/>
                <a:ea typeface="DejaVu Sans"/>
              </a:rPr>
              <a:t>-</a:t>
            </a:r>
            <a:r>
              <a:rPr b="0" lang="en-GB" sz="3200" spc="-1" strike="noStrike">
                <a:solidFill>
                  <a:srgbClr val="000000"/>
                </a:solidFill>
                <a:latin typeface="Raleway"/>
                <a:ea typeface="DejaVu Sans"/>
              </a:rPr>
              <a:t>) and </a:t>
            </a:r>
            <a:r>
              <a:rPr b="0" i="1" lang="en-GB" sz="3200" spc="-1" strike="noStrike">
                <a:solidFill>
                  <a:srgbClr val="000000"/>
                </a:solidFill>
                <a:latin typeface="Raleway"/>
                <a:ea typeface="DejaVu Sans"/>
              </a:rPr>
              <a:t>k</a:t>
            </a:r>
            <a:r>
              <a:rPr b="0" lang="en-GB" sz="3200" spc="-1" strike="noStrike" baseline="-101000">
                <a:solidFill>
                  <a:srgbClr val="000000"/>
                </a:solidFill>
                <a:latin typeface="Raleway"/>
                <a:ea typeface="DejaVu Sans"/>
              </a:rPr>
              <a:t>PAR</a:t>
            </a:r>
            <a:r>
              <a:rPr b="0" lang="en-GB" sz="3200" spc="-1" strike="noStrike">
                <a:solidFill>
                  <a:srgbClr val="000000"/>
                </a:solidFill>
                <a:latin typeface="Raleway"/>
                <a:ea typeface="DejaVu Sans"/>
              </a:rPr>
              <a:t>. With these two values, one then uses the highest resolution bathymetry products available (50-200 m) to calculate PAR</a:t>
            </a:r>
            <a:r>
              <a:rPr b="0" lang="en-GB" sz="3200" spc="-1" strike="noStrike" baseline="-101000">
                <a:solidFill>
                  <a:srgbClr val="000000"/>
                </a:solidFill>
                <a:latin typeface="Raleway"/>
                <a:ea typeface="DejaVu Sans"/>
              </a:rPr>
              <a:t>B</a:t>
            </a:r>
            <a:r>
              <a:rPr b="0" lang="en-GB" sz="3200" spc="-1" strike="noStrike">
                <a:solidFill>
                  <a:srgbClr val="000000"/>
                </a:solidFill>
                <a:latin typeface="Raleway"/>
                <a:ea typeface="DejaVu Sans"/>
              </a:rPr>
              <a:t>. All data are then interpolated to the highest resolution grid of 50 m pixels. </a:t>
            </a:r>
            <a:endParaRPr b="0" lang="en-GB" sz="3200" spc="-1" strike="noStrike">
              <a:latin typeface="Arial"/>
            </a:endParaRPr>
          </a:p>
          <a:p>
            <a:pPr algn="just">
              <a:lnSpc>
                <a:spcPct val="140000"/>
              </a:lnSpc>
              <a:spcBef>
                <a:spcPts val="1599"/>
              </a:spcBef>
            </a:pPr>
            <a:endParaRPr b="0" lang="en-GB" sz="3200" spc="-1" strike="noStrike">
              <a:latin typeface="Arial"/>
            </a:endParaRPr>
          </a:p>
          <a:p>
            <a:pPr algn="just">
              <a:lnSpc>
                <a:spcPct val="140000"/>
              </a:lnSpc>
              <a:spcBef>
                <a:spcPts val="1599"/>
              </a:spcBef>
            </a:pPr>
            <a:endParaRPr b="0" lang="en-GB" sz="3200" spc="-1" strike="noStrike">
              <a:latin typeface="Arial"/>
            </a:endParaRPr>
          </a:p>
        </p:txBody>
      </p:sp>
      <p:sp>
        <p:nvSpPr>
          <p:cNvPr id="61" name="CustomShape 7"/>
          <p:cNvSpPr/>
          <p:nvPr/>
        </p:nvSpPr>
        <p:spPr>
          <a:xfrm>
            <a:off x="15696000" y="29559600"/>
            <a:ext cx="12961080" cy="1268280"/>
          </a:xfrm>
          <a:prstGeom prst="rect">
            <a:avLst/>
          </a:prstGeom>
          <a:noFill/>
          <a:ln>
            <a:noFill/>
          </a:ln>
        </p:spPr>
        <p:style>
          <a:lnRef idx="0"/>
          <a:fillRef idx="0"/>
          <a:effectRef idx="0"/>
          <a:fontRef idx="minor"/>
        </p:style>
        <p:txBody>
          <a:bodyPr lIns="90000" rIns="90000" tIns="45000" bIns="45000">
            <a:normAutofit/>
          </a:bodyPr>
          <a:p>
            <a:pPr>
              <a:lnSpc>
                <a:spcPct val="90000"/>
              </a:lnSpc>
            </a:pPr>
            <a:r>
              <a:rPr b="0" lang="en-GB" sz="5400" spc="-1" strike="noStrike">
                <a:solidFill>
                  <a:srgbClr val="238d83"/>
                </a:solidFill>
                <a:latin typeface="Raleway"/>
                <a:ea typeface="DejaVu Sans"/>
              </a:rPr>
              <a:t>Material and Methods</a:t>
            </a:r>
            <a:endParaRPr b="0" lang="en-GB" sz="5400" spc="-1" strike="noStrike">
              <a:latin typeface="Arial"/>
            </a:endParaRPr>
          </a:p>
        </p:txBody>
      </p:sp>
      <p:sp>
        <p:nvSpPr>
          <p:cNvPr id="62" name="CustomShape 8"/>
          <p:cNvSpPr/>
          <p:nvPr/>
        </p:nvSpPr>
        <p:spPr>
          <a:xfrm flipV="1">
            <a:off x="15798600" y="29087280"/>
            <a:ext cx="1042200" cy="21780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3" name="CustomShape 9"/>
          <p:cNvSpPr/>
          <p:nvPr/>
        </p:nvSpPr>
        <p:spPr>
          <a:xfrm flipV="1">
            <a:off x="1216440" y="7135200"/>
            <a:ext cx="1042200" cy="21780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4" name="CustomShape 10"/>
          <p:cNvSpPr/>
          <p:nvPr/>
        </p:nvSpPr>
        <p:spPr>
          <a:xfrm flipH="1">
            <a:off x="-2160" y="5352120"/>
            <a:ext cx="30273480" cy="633240"/>
          </a:xfrm>
          <a:custGeom>
            <a:avLst/>
            <a:gdLst/>
            <a:ahLst/>
            <a:rect l="l" t="t" r="r" b="b"/>
            <a:pathLst>
              <a:path w="8859877" h="766270">
                <a:moveTo>
                  <a:pt x="0" y="0"/>
                </a:moveTo>
                <a:lnTo>
                  <a:pt x="8859877" y="0"/>
                </a:lnTo>
                <a:lnTo>
                  <a:pt x="8859877" y="766007"/>
                </a:lnTo>
                <a:lnTo>
                  <a:pt x="8856836" y="766270"/>
                </a:lnTo>
                <a:lnTo>
                  <a:pt x="0" y="0"/>
                </a:lnTo>
                <a:close/>
              </a:path>
            </a:pathLst>
          </a:custGeom>
          <a:solidFill>
            <a:srgbClr val="238d83"/>
          </a:solidFill>
          <a:ln>
            <a:noFill/>
          </a:ln>
        </p:spPr>
        <p:style>
          <a:lnRef idx="0"/>
          <a:fillRef idx="0"/>
          <a:effectRef idx="0"/>
          <a:fontRef idx="minor"/>
        </p:style>
      </p:sp>
      <p:sp>
        <p:nvSpPr>
          <p:cNvPr id="65" name="CustomShape 11"/>
          <p:cNvSpPr/>
          <p:nvPr/>
        </p:nvSpPr>
        <p:spPr>
          <a:xfrm flipV="1">
            <a:off x="1245600" y="37206720"/>
            <a:ext cx="27898200" cy="73800"/>
          </a:xfrm>
          <a:prstGeom prst="rect">
            <a:avLst/>
          </a:prstGeom>
          <a:solidFill>
            <a:srgbClr val="238d83"/>
          </a:solidFill>
          <a:ln>
            <a:noFill/>
          </a:ln>
        </p:spPr>
        <p:style>
          <a:lnRef idx="2">
            <a:schemeClr val="accent1">
              <a:shade val="50000"/>
            </a:schemeClr>
          </a:lnRef>
          <a:fillRef idx="1">
            <a:schemeClr val="accent1"/>
          </a:fillRef>
          <a:effectRef idx="0">
            <a:schemeClr val="accent1"/>
          </a:effectRef>
          <a:fontRef idx="minor"/>
        </p:style>
      </p:sp>
      <p:sp>
        <p:nvSpPr>
          <p:cNvPr id="66" name="CustomShape 12"/>
          <p:cNvSpPr/>
          <p:nvPr/>
        </p:nvSpPr>
        <p:spPr>
          <a:xfrm>
            <a:off x="1143000" y="37549440"/>
            <a:ext cx="8998200" cy="2442600"/>
          </a:xfrm>
          <a:prstGeom prst="rect">
            <a:avLst/>
          </a:prstGeom>
          <a:noFill/>
          <a:ln>
            <a:noFill/>
          </a:ln>
        </p:spPr>
        <p:style>
          <a:lnRef idx="0"/>
          <a:fillRef idx="0"/>
          <a:effectRef idx="0"/>
          <a:fontRef idx="minor"/>
        </p:style>
        <p:txBody>
          <a:bodyPr lIns="90000" rIns="90000" tIns="45000" bIns="45000">
            <a:normAutofit/>
          </a:bodyPr>
          <a:p>
            <a:pPr>
              <a:lnSpc>
                <a:spcPct val="120000"/>
              </a:lnSpc>
            </a:pPr>
            <a:r>
              <a:rPr b="1" lang="en-GB" sz="2400" spc="-1" strike="noStrike" baseline="30000">
                <a:solidFill>
                  <a:srgbClr val="007784"/>
                </a:solidFill>
                <a:latin typeface="Raleway"/>
                <a:ea typeface="DejaVu Sans"/>
              </a:rPr>
              <a:t>1</a:t>
            </a:r>
            <a:r>
              <a:rPr b="1" lang="en-GB" sz="2400" spc="-1" strike="noStrike">
                <a:solidFill>
                  <a:srgbClr val="007784"/>
                </a:solidFill>
                <a:latin typeface="Raleway"/>
                <a:ea typeface="DejaVu Sans"/>
              </a:rPr>
              <a:t> Sorbonne University, CNRS, Laboratoire d’Océanographie de Villefranche, Villefranche-sur-mer, France</a:t>
            </a:r>
            <a:endParaRPr b="0" lang="en-GB" sz="2400" spc="-1" strike="noStrike">
              <a:latin typeface="Arial"/>
            </a:endParaRPr>
          </a:p>
          <a:p>
            <a:pPr>
              <a:lnSpc>
                <a:spcPct val="120000"/>
              </a:lnSpc>
            </a:pPr>
            <a:r>
              <a:rPr b="1" lang="en-GB" sz="2400" spc="-1" strike="noStrike" baseline="30000">
                <a:solidFill>
                  <a:srgbClr val="007784"/>
                </a:solidFill>
                <a:latin typeface="Raleway"/>
                <a:ea typeface="DejaVu Sans"/>
              </a:rPr>
              <a:t>2</a:t>
            </a:r>
            <a:r>
              <a:rPr b="1" lang="en-GB" sz="2400" spc="-1" strike="noStrike">
                <a:solidFill>
                  <a:srgbClr val="007784"/>
                </a:solidFill>
                <a:latin typeface="Raleway"/>
                <a:ea typeface="DejaVu Sans"/>
              </a:rPr>
              <a:t> Institute for Sustainable Development and International Relations (IDDRI-Sciences Po), Paris, France</a:t>
            </a:r>
            <a:endParaRPr b="0" lang="en-GB" sz="2400" spc="-1" strike="noStrike">
              <a:latin typeface="Arial"/>
            </a:endParaRPr>
          </a:p>
          <a:p>
            <a:pPr>
              <a:lnSpc>
                <a:spcPct val="120000"/>
              </a:lnSpc>
            </a:pPr>
            <a:endParaRPr b="0" lang="en-GB" sz="2400" spc="-1" strike="noStrike">
              <a:latin typeface="Arial"/>
            </a:endParaRPr>
          </a:p>
        </p:txBody>
      </p:sp>
      <p:sp>
        <p:nvSpPr>
          <p:cNvPr id="67" name="CustomShape 13"/>
          <p:cNvSpPr/>
          <p:nvPr/>
        </p:nvSpPr>
        <p:spPr>
          <a:xfrm>
            <a:off x="2088000" y="34812000"/>
            <a:ext cx="11447640" cy="187164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1</a:t>
            </a:r>
            <a:r>
              <a:rPr b="0" lang="en-GB" sz="2400" spc="-1" strike="noStrike">
                <a:solidFill>
                  <a:srgbClr val="000000"/>
                </a:solidFill>
                <a:latin typeface="Raleway"/>
                <a:ea typeface="DejaVu Sans"/>
              </a:rPr>
              <a:t> A) Map of the EU Arctic showing the location of the 7 FACE-IT study sites. B-H) The global surface PAR (PAR(0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for each of the seven sites. Note that differences in </a:t>
            </a:r>
            <a:r>
              <a:rPr b="0" lang="en-GB" sz="2400" spc="-1" strike="noStrike">
                <a:solidFill>
                  <a:srgbClr val="000000"/>
                </a:solidFill>
                <a:latin typeface="Raleway"/>
                <a:ea typeface="DejaVu Sans"/>
              </a:rPr>
              <a:t>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are generally due to differences in  sea ice cover.</a:t>
            </a:r>
            <a:endParaRPr b="0" lang="en-GB" sz="2400" spc="-1" strike="noStrike">
              <a:latin typeface="Arial"/>
            </a:endParaRPr>
          </a:p>
        </p:txBody>
      </p:sp>
      <p:sp>
        <p:nvSpPr>
          <p:cNvPr id="68" name="CustomShape 14"/>
          <p:cNvSpPr/>
          <p:nvPr/>
        </p:nvSpPr>
        <p:spPr>
          <a:xfrm>
            <a:off x="23076000" y="13392000"/>
            <a:ext cx="6119280" cy="323964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2</a:t>
            </a:r>
            <a:r>
              <a:rPr b="0" lang="en-GB" sz="2400" spc="-1" strike="noStrike">
                <a:solidFill>
                  <a:srgbClr val="000000"/>
                </a:solidFill>
                <a:latin typeface="Raleway"/>
                <a:ea typeface="DejaVu Sans"/>
              </a:rPr>
              <a:t> Time series of the average annual A) surface PAR (PAR(0</a:t>
            </a:r>
            <a:r>
              <a:rPr b="0" lang="en-GB" sz="2400" spc="-1" strike="noStrike" baseline="101000">
                <a:solidFill>
                  <a:srgbClr val="000000"/>
                </a:solidFill>
                <a:latin typeface="Raleway"/>
                <a:ea typeface="DejaVu Sans"/>
              </a:rPr>
              <a:t>-</a:t>
            </a:r>
            <a:r>
              <a:rPr b="0" lang="en-GB" sz="2400" spc="-1" strike="noStrike">
                <a:solidFill>
                  <a:srgbClr val="000000"/>
                </a:solidFill>
                <a:latin typeface="Raleway"/>
                <a:ea typeface="DejaVu Sans"/>
              </a:rPr>
              <a:t>)) and B) extinction coefficient (</a:t>
            </a:r>
            <a:r>
              <a:rPr b="0" i="1" lang="en-GB" sz="2400" spc="-1" strike="noStrike">
                <a:solidFill>
                  <a:srgbClr val="000000"/>
                </a:solidFill>
                <a:latin typeface="Raleway"/>
                <a:ea typeface="DejaVu Sans"/>
              </a:rPr>
              <a:t>k</a:t>
            </a:r>
            <a:r>
              <a:rPr b="0" lang="en-GB" sz="2400" spc="-1" strike="noStrike" baseline="-101000">
                <a:solidFill>
                  <a:srgbClr val="000000"/>
                </a:solidFill>
                <a:latin typeface="Raleway"/>
                <a:ea typeface="DejaVu Sans"/>
              </a:rPr>
              <a:t>PAR</a:t>
            </a:r>
            <a:r>
              <a:rPr b="0" lang="en-GB" sz="2400" spc="-1" strike="noStrike">
                <a:solidFill>
                  <a:srgbClr val="000000"/>
                </a:solidFill>
                <a:latin typeface="Raleway"/>
                <a:ea typeface="DejaVu Sans"/>
              </a:rPr>
              <a:t>) for each of the 7 FACE-IT study sites from 2003-2022. Dashed lines show linear trend.</a:t>
            </a:r>
            <a:endParaRPr b="0" lang="en-GB" sz="2400" spc="-1" strike="noStrike">
              <a:latin typeface="Arial"/>
            </a:endParaRPr>
          </a:p>
        </p:txBody>
      </p:sp>
      <p:pic>
        <p:nvPicPr>
          <p:cNvPr id="69" name="" descr=""/>
          <p:cNvPicPr/>
          <p:nvPr/>
        </p:nvPicPr>
        <p:blipFill>
          <a:blip r:embed="rId2"/>
          <a:stretch/>
        </p:blipFill>
        <p:spPr>
          <a:xfrm>
            <a:off x="24364080" y="6400080"/>
            <a:ext cx="4435560" cy="4435560"/>
          </a:xfrm>
          <a:prstGeom prst="rect">
            <a:avLst/>
          </a:prstGeom>
          <a:ln>
            <a:noFill/>
          </a:ln>
        </p:spPr>
      </p:pic>
      <p:pic>
        <p:nvPicPr>
          <p:cNvPr id="70" name="" descr=""/>
          <p:cNvPicPr/>
          <p:nvPr/>
        </p:nvPicPr>
        <p:blipFill>
          <a:blip r:embed="rId3"/>
          <a:stretch/>
        </p:blipFill>
        <p:spPr>
          <a:xfrm>
            <a:off x="1944000" y="19368000"/>
            <a:ext cx="11447280" cy="14881680"/>
          </a:xfrm>
          <a:prstGeom prst="rect">
            <a:avLst/>
          </a:prstGeom>
          <a:ln>
            <a:noFill/>
          </a:ln>
        </p:spPr>
      </p:pic>
      <p:pic>
        <p:nvPicPr>
          <p:cNvPr id="71" name="" descr=""/>
          <p:cNvPicPr/>
          <p:nvPr/>
        </p:nvPicPr>
        <p:blipFill>
          <a:blip r:embed="rId4"/>
          <a:stretch/>
        </p:blipFill>
        <p:spPr>
          <a:xfrm>
            <a:off x="15149160" y="6624000"/>
            <a:ext cx="7314480" cy="10972080"/>
          </a:xfrm>
          <a:prstGeom prst="rect">
            <a:avLst/>
          </a:prstGeom>
          <a:ln>
            <a:noFill/>
          </a:ln>
        </p:spPr>
      </p:pic>
      <p:pic>
        <p:nvPicPr>
          <p:cNvPr id="72" name="" descr=""/>
          <p:cNvPicPr/>
          <p:nvPr/>
        </p:nvPicPr>
        <p:blipFill>
          <a:blip r:embed="rId5"/>
          <a:stretch/>
        </p:blipFill>
        <p:spPr>
          <a:xfrm>
            <a:off x="15149160" y="19721160"/>
            <a:ext cx="7314480" cy="7314480"/>
          </a:xfrm>
          <a:prstGeom prst="rect">
            <a:avLst/>
          </a:prstGeom>
          <a:ln>
            <a:noFill/>
          </a:ln>
        </p:spPr>
      </p:pic>
      <p:sp>
        <p:nvSpPr>
          <p:cNvPr id="73" name="CustomShape 15"/>
          <p:cNvSpPr/>
          <p:nvPr/>
        </p:nvSpPr>
        <p:spPr>
          <a:xfrm>
            <a:off x="18648000" y="29952000"/>
            <a:ext cx="79213320" cy="771120"/>
          </a:xfrm>
          <a:prstGeom prst="rect">
            <a:avLst/>
          </a:prstGeom>
          <a:noFill/>
          <a:ln>
            <a:noFill/>
          </a:ln>
        </p:spPr>
        <p:style>
          <a:lnRef idx="0"/>
          <a:fillRef idx="0"/>
          <a:effectRef idx="0"/>
          <a:fontRef idx="minor"/>
        </p:style>
      </p:sp>
      <p:sp>
        <p:nvSpPr>
          <p:cNvPr id="74" name="CustomShape 16"/>
          <p:cNvSpPr/>
          <p:nvPr/>
        </p:nvSpPr>
        <p:spPr>
          <a:xfrm>
            <a:off x="23868000" y="3528000"/>
            <a:ext cx="5087520" cy="1338120"/>
          </a:xfrm>
          <a:prstGeom prst="rect">
            <a:avLst/>
          </a:prstGeom>
          <a:noFill/>
          <a:ln>
            <a:noFill/>
          </a:ln>
        </p:spPr>
        <p:style>
          <a:lnRef idx="0"/>
          <a:fillRef idx="0"/>
          <a:effectRef idx="0"/>
          <a:fontRef idx="minor"/>
        </p:style>
        <p:txBody>
          <a:bodyPr lIns="90000" rIns="90000" tIns="45000" bIns="45000"/>
          <a:p>
            <a:pPr>
              <a:lnSpc>
                <a:spcPct val="100000"/>
              </a:lnSpc>
            </a:pPr>
            <a:r>
              <a:rPr b="1" lang="en-GB" sz="8800" spc="-1" strike="noStrike">
                <a:solidFill>
                  <a:srgbClr val="ffffff"/>
                </a:solidFill>
                <a:latin typeface="Arial"/>
              </a:rPr>
              <a:t>Scan Me!</a:t>
            </a:r>
            <a:endParaRPr b="0" lang="en-GB" sz="8800" spc="-1" strike="noStrike">
              <a:latin typeface="Arial"/>
            </a:endParaRPr>
          </a:p>
        </p:txBody>
      </p:sp>
      <p:sp>
        <p:nvSpPr>
          <p:cNvPr id="75" name="CustomShape 17"/>
          <p:cNvSpPr/>
          <p:nvPr/>
        </p:nvSpPr>
        <p:spPr>
          <a:xfrm>
            <a:off x="19603800" y="37549440"/>
            <a:ext cx="8998200" cy="2442600"/>
          </a:xfrm>
          <a:prstGeom prst="rect">
            <a:avLst/>
          </a:prstGeom>
          <a:noFill/>
          <a:ln>
            <a:noFill/>
          </a:ln>
        </p:spPr>
        <p:style>
          <a:lnRef idx="0"/>
          <a:fillRef idx="0"/>
          <a:effectRef idx="0"/>
          <a:fontRef idx="minor"/>
        </p:style>
        <p:txBody>
          <a:bodyPr lIns="90000" rIns="90000" tIns="45000" bIns="45000">
            <a:normAutofit/>
          </a:bodyPr>
          <a:p>
            <a:pPr>
              <a:lnSpc>
                <a:spcPct val="120000"/>
              </a:lnSpc>
            </a:pPr>
            <a:endParaRPr b="0" lang="en-GB" sz="1800" spc="-1" strike="noStrike">
              <a:latin typeface="Arial"/>
            </a:endParaRPr>
          </a:p>
          <a:p>
            <a:pPr>
              <a:lnSpc>
                <a:spcPct val="120000"/>
              </a:lnSpc>
            </a:pPr>
            <a:r>
              <a:rPr b="1" lang="en-GB" sz="2800" spc="-1" strike="noStrike">
                <a:solidFill>
                  <a:srgbClr val="007784"/>
                </a:solidFill>
                <a:latin typeface="Raleway"/>
                <a:ea typeface="DejaVu Sans"/>
              </a:rPr>
              <a:t>- Gattuso, J.-P., Gentili, B., Antoine, D., &amp; Doxaran, D. (2020). Global distribution of photosynthetically available radiation on the seafloor. Earth System Science Data, 12(3), 1697–1709. </a:t>
            </a:r>
            <a:r>
              <a:rPr b="1" lang="en-GB" sz="2800" spc="-1" strike="noStrike" u="sng">
                <a:solidFill>
                  <a:srgbClr val="0563c1"/>
                </a:solidFill>
                <a:uFillTx/>
                <a:latin typeface="Raleway"/>
                <a:ea typeface="DejaVu Sans"/>
                <a:hlinkClick r:id="rId6"/>
              </a:rPr>
              <a:t>https://doi.org/10.5194/essd-12-1697-2020</a:t>
            </a:r>
            <a:r>
              <a:rPr b="1" lang="en-GB" sz="2800" spc="-1" strike="noStrike">
                <a:solidFill>
                  <a:srgbClr val="007784"/>
                </a:solidFill>
                <a:latin typeface="Raleway"/>
                <a:ea typeface="DejaVu Sans"/>
              </a:rPr>
              <a:t>	</a:t>
            </a:r>
            <a:endParaRPr b="0" lang="en-GB" sz="2800" spc="-1" strike="noStrike">
              <a:latin typeface="Arial"/>
            </a:endParaRPr>
          </a:p>
          <a:p>
            <a:pPr>
              <a:lnSpc>
                <a:spcPct val="120000"/>
              </a:lnSpc>
            </a:pPr>
            <a:endParaRPr b="0" lang="en-GB" sz="2800" spc="-1" strike="noStrike">
              <a:latin typeface="Arial"/>
            </a:endParaRPr>
          </a:p>
          <a:p>
            <a:pPr>
              <a:lnSpc>
                <a:spcPct val="120000"/>
              </a:lnSpc>
            </a:pPr>
            <a:r>
              <a:rPr b="1" lang="en-GB" sz="2800" spc="-1" strike="noStrike">
                <a:solidFill>
                  <a:srgbClr val="007784"/>
                </a:solidFill>
                <a:latin typeface="Raleway"/>
                <a:ea typeface="DejaVu Sans"/>
              </a:rPr>
              <a:t>  </a:t>
            </a:r>
            <a:endParaRPr b="0" lang="en-GB" sz="2800" spc="-1" strike="noStrike">
              <a:latin typeface="Arial"/>
            </a:endParaRPr>
          </a:p>
          <a:p>
            <a:pPr>
              <a:lnSpc>
                <a:spcPct val="120000"/>
              </a:lnSpc>
            </a:pPr>
            <a:endParaRPr b="0" lang="en-GB" sz="2800" spc="-1" strike="noStrike">
              <a:latin typeface="Arial"/>
            </a:endParaRPr>
          </a:p>
          <a:p>
            <a:pPr>
              <a:lnSpc>
                <a:spcPct val="120000"/>
              </a:lnSpc>
            </a:pPr>
            <a:endParaRPr b="0" lang="en-GB" sz="2800" spc="-1" strike="noStrike">
              <a:latin typeface="Arial"/>
            </a:endParaRPr>
          </a:p>
          <a:p>
            <a:pPr>
              <a:lnSpc>
                <a:spcPct val="120000"/>
              </a:lnSpc>
            </a:pPr>
            <a:endParaRPr b="0" lang="en-GB" sz="2800" spc="-1" strike="noStrike">
              <a:latin typeface="Arial"/>
            </a:endParaRPr>
          </a:p>
        </p:txBody>
      </p:sp>
      <p:sp>
        <p:nvSpPr>
          <p:cNvPr id="76" name="CustomShape 18"/>
          <p:cNvSpPr/>
          <p:nvPr/>
        </p:nvSpPr>
        <p:spPr>
          <a:xfrm>
            <a:off x="23148000" y="23868000"/>
            <a:ext cx="6119280" cy="3095640"/>
          </a:xfrm>
          <a:prstGeom prst="rect">
            <a:avLst/>
          </a:prstGeom>
          <a:noFill/>
          <a:ln>
            <a:noFill/>
          </a:ln>
        </p:spPr>
        <p:style>
          <a:lnRef idx="0"/>
          <a:fillRef idx="0"/>
          <a:effectRef idx="0"/>
          <a:fontRef idx="minor"/>
        </p:style>
        <p:txBody>
          <a:bodyPr lIns="122040" rIns="122040" tIns="60840" bIns="60840">
            <a:normAutofit/>
          </a:bodyPr>
          <a:p>
            <a:pPr algn="just">
              <a:lnSpc>
                <a:spcPct val="140000"/>
              </a:lnSpc>
            </a:pPr>
            <a:r>
              <a:rPr b="1" lang="en-GB" sz="2400" spc="-1" strike="noStrike">
                <a:solidFill>
                  <a:srgbClr val="000000"/>
                </a:solidFill>
                <a:latin typeface="Raleway"/>
                <a:ea typeface="DejaVu Sans"/>
              </a:rPr>
              <a:t>Fig. 3</a:t>
            </a:r>
            <a:r>
              <a:rPr b="0" lang="en-GB" sz="2400" spc="-1" strike="noStrike">
                <a:solidFill>
                  <a:srgbClr val="000000"/>
                </a:solidFill>
                <a:latin typeface="Raleway"/>
                <a:ea typeface="DejaVu Sans"/>
              </a:rPr>
              <a:t> Time series of the average monthly bottom PAR (PAR</a:t>
            </a:r>
            <a:r>
              <a:rPr b="0" lang="en-GB" sz="2400" spc="-1" strike="noStrike" baseline="-101000">
                <a:solidFill>
                  <a:srgbClr val="000000"/>
                </a:solidFill>
                <a:latin typeface="Raleway"/>
                <a:ea typeface="DejaVu Sans"/>
              </a:rPr>
              <a:t>B</a:t>
            </a:r>
            <a:r>
              <a:rPr b="0" lang="en-GB" sz="2400" spc="-1" strike="noStrike">
                <a:solidFill>
                  <a:srgbClr val="000000"/>
                </a:solidFill>
                <a:latin typeface="Raleway"/>
                <a:ea typeface="DejaVu Sans"/>
              </a:rPr>
              <a:t>) for each of the 7 FACE-IT study sites from 2003-2022. Dashed lines show linear trend.</a:t>
            </a:r>
            <a:endParaRPr b="0" lang="en-GB" sz="24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68</TotalTime>
  <Application>LibreOffice/6.0.7.3$Linux_X86_64 LibreOffice_project/00m0$Build-3</Application>
  <Words>1655</Words>
  <Paragraphs>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2021-11-26T14:44:24Z</dcterms:created>
  <dc:creator>Simon Jungblut</dc:creator>
  <dc:description/>
  <dc:language>en-US</dc:language>
  <cp:lastModifiedBy/>
  <dcterms:modified xsi:type="dcterms:W3CDTF">2023-09-01T13:04:12Z</dcterms:modified>
  <cp:revision>94</cp:revision>
  <dc:subject/>
  <dc:title>PowerPoint-Präsentation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PresentationFormat">
    <vt:lpwstr>Benutzerdefiniert</vt:lpwstr>
  </property>
  <property fmtid="{D5CDD505-2E9C-101B-9397-08002B2CF9AE}" pid="4" name="Slides">
    <vt:i4>2</vt:i4>
  </property>
</Properties>
</file>